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60" r:id="rId4"/>
    <p:sldId id="261" r:id="rId5"/>
    <p:sldId id="258" r:id="rId6"/>
    <p:sldId id="264" r:id="rId7"/>
    <p:sldId id="265" r:id="rId8"/>
    <p:sldId id="267" r:id="rId9"/>
    <p:sldId id="268" r:id="rId10"/>
    <p:sldId id="271" r:id="rId11"/>
    <p:sldId id="270" r:id="rId12"/>
    <p:sldId id="262" r:id="rId13"/>
    <p:sldId id="263" r:id="rId14"/>
    <p:sldId id="272" r:id="rId15"/>
    <p:sldId id="273" r:id="rId16"/>
    <p:sldId id="266" r:id="rId17"/>
    <p:sldId id="274"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603"/>
    <p:restoredTop sz="94580"/>
  </p:normalViewPr>
  <p:slideViewPr>
    <p:cSldViewPr snapToGrid="0" snapToObjects="1">
      <p:cViewPr>
        <p:scale>
          <a:sx n="40" d="100"/>
          <a:sy n="40" d="100"/>
        </p:scale>
        <p:origin x="2728" y="16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2.jpeg>
</file>

<file path=ppt/media/image3.jpg>
</file>

<file path=ppt/media/image4.png>
</file>

<file path=ppt/media/image5.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A71F0F-672D-DD4B-98F3-94D2AB91673E}" type="datetimeFigureOut">
              <a:rPr lang="en-US" smtClean="0"/>
              <a:t>11/25/18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A898A2-F968-6E40-B9B3-EE84D9B4F6A5}" type="slidenum">
              <a:rPr lang="en-US" smtClean="0"/>
              <a:t>‹#›</a:t>
            </a:fld>
            <a:endParaRPr lang="en-US"/>
          </a:p>
        </p:txBody>
      </p:sp>
    </p:spTree>
    <p:extLst>
      <p:ext uri="{BB962C8B-B14F-4D97-AF65-F5344CB8AC3E}">
        <p14:creationId xmlns:p14="http://schemas.microsoft.com/office/powerpoint/2010/main" val="3772447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A898A2-F968-6E40-B9B3-EE84D9B4F6A5}" type="slidenum">
              <a:rPr lang="en-US" smtClean="0"/>
              <a:t>3</a:t>
            </a:fld>
            <a:endParaRPr lang="en-US"/>
          </a:p>
        </p:txBody>
      </p:sp>
    </p:spTree>
    <p:extLst>
      <p:ext uri="{BB962C8B-B14F-4D97-AF65-F5344CB8AC3E}">
        <p14:creationId xmlns:p14="http://schemas.microsoft.com/office/powerpoint/2010/main" val="167415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A898A2-F968-6E40-B9B3-EE84D9B4F6A5}" type="slidenum">
              <a:rPr lang="en-US" smtClean="0"/>
              <a:t>6</a:t>
            </a:fld>
            <a:endParaRPr lang="en-US"/>
          </a:p>
        </p:txBody>
      </p:sp>
    </p:spTree>
    <p:extLst>
      <p:ext uri="{BB962C8B-B14F-4D97-AF65-F5344CB8AC3E}">
        <p14:creationId xmlns:p14="http://schemas.microsoft.com/office/powerpoint/2010/main" val="1087804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A898A2-F968-6E40-B9B3-EE84D9B4F6A5}" type="slidenum">
              <a:rPr lang="en-US" smtClean="0"/>
              <a:t>16</a:t>
            </a:fld>
            <a:endParaRPr lang="en-US"/>
          </a:p>
        </p:txBody>
      </p:sp>
    </p:spTree>
    <p:extLst>
      <p:ext uri="{BB962C8B-B14F-4D97-AF65-F5344CB8AC3E}">
        <p14:creationId xmlns:p14="http://schemas.microsoft.com/office/powerpoint/2010/main" val="4258425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81DFB-E9B8-D147-935E-969D78A880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FFA392-5AD1-DD4E-9CFD-E4DDFAC753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194446-120E-4E4C-8BEC-BCE9C3033255}"/>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F5D412D7-6B8D-E94B-813D-7883132830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EEECBB-2BFA-1A4C-90EA-72295C43AECD}"/>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597533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E9F6A-40F2-074B-AACB-D51C790C90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A5D511-199B-3148-B634-1A15CE009A1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254596-995C-4940-B11E-999C8EDDB13C}"/>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11027430-D9ED-414F-A037-8DD1FBA0D8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D548CC-2E1F-1247-9F58-EA731831A583}"/>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112572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466AC4-1E81-B34C-BA17-11BD13DE6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5A4950-B261-0649-9BC8-C284DD66CC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649CDB-1828-EA4F-AD14-4791F73F3134}"/>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43AFFB56-7655-6A4E-BB48-03410AFECB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818139-CF0B-A747-B281-6E018A0752A7}"/>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156112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34BFC-38CB-1745-9622-3D1C458993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91F663-DDFE-D245-BD1E-1B597A18E5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3A297-4E7F-5749-B993-3972DE582187}"/>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2CDB5995-99EA-8D4C-9E89-4E6268711D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D08127-E78A-4C41-B29F-AF128C2CB7A5}"/>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768854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420E3-46CC-6B48-939B-B243249F91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8D7BD7-A827-8E4F-AB51-037664A172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A4523DF-6D62-7C4F-A936-E6C9ACE89DB1}"/>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F9E38276-D37F-E24F-AED2-488B163841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44A93-0B0E-714A-8998-02EF2D57712C}"/>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3674967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6ACA-606B-9240-9487-E792207BB0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77C6A2-60DC-794E-BD38-DF5D900D6D3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EF116C-DADB-5B42-838F-7DBFBF60FDD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D982C7-92BB-B84B-8713-8B2C13964445}"/>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6" name="Footer Placeholder 5">
            <a:extLst>
              <a:ext uri="{FF2B5EF4-FFF2-40B4-BE49-F238E27FC236}">
                <a16:creationId xmlns:a16="http://schemas.microsoft.com/office/drawing/2014/main" id="{0F30D2AF-2CFA-B34F-8A22-2ED8A6D945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392ED1-2FF9-334A-84AE-C2F59B02DD4A}"/>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3481756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3FBC-B846-8045-8E18-E1599EB3E6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49D188-D9C0-1548-A5FF-85D72941D6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E59E25B-5595-5847-9B79-F57A2EB0C92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DED50D-8F24-0548-891F-56B86534BD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22B55C2-BA21-7C45-91C4-907973168D7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226ABE1-0A41-8948-8CF2-B8E51411D72D}"/>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8" name="Footer Placeholder 7">
            <a:extLst>
              <a:ext uri="{FF2B5EF4-FFF2-40B4-BE49-F238E27FC236}">
                <a16:creationId xmlns:a16="http://schemas.microsoft.com/office/drawing/2014/main" id="{0C258336-8FDA-BE42-B02D-48CA8AE6D9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62CDDA-75C9-5549-AF4F-DEA7500E11E9}"/>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529841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FD684-A976-AE48-A0A5-5D6663541B3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38F051-A3F3-FE42-952B-19D4D94A031D}"/>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4" name="Footer Placeholder 3">
            <a:extLst>
              <a:ext uri="{FF2B5EF4-FFF2-40B4-BE49-F238E27FC236}">
                <a16:creationId xmlns:a16="http://schemas.microsoft.com/office/drawing/2014/main" id="{093DE28F-AD00-064C-A3A7-A7D20B2ED10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BF67A33-E7A2-1D45-9B96-1B64BE3BC7C4}"/>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834843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E5520D-889D-B541-BA5C-D877E0237BDF}"/>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3" name="Footer Placeholder 2">
            <a:extLst>
              <a:ext uri="{FF2B5EF4-FFF2-40B4-BE49-F238E27FC236}">
                <a16:creationId xmlns:a16="http://schemas.microsoft.com/office/drawing/2014/main" id="{3F82A8EC-4D99-ED4F-A3BF-1B6B43484E9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A2D0DF-F3A8-AF48-99CD-B9BC9E36E3E9}"/>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3067000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FD96-017D-AD4A-91FE-B54889417E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47B00C-3E7F-AE49-8036-9C6B38FA76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9017A0-FEE5-484E-BF61-0435CEA619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AD7D7B2-5285-C54B-BD65-D48FAA26B7A9}"/>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6" name="Footer Placeholder 5">
            <a:extLst>
              <a:ext uri="{FF2B5EF4-FFF2-40B4-BE49-F238E27FC236}">
                <a16:creationId xmlns:a16="http://schemas.microsoft.com/office/drawing/2014/main" id="{E775D3D0-6041-0845-AD69-08743C4C27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B5B638-89DE-094D-8A4A-C856AAA71F0E}"/>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86476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9241F-AFA5-0B40-9612-4E52FAF652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3EF90C-7ACE-2549-863C-6B7DA25614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9BC6AB-62CC-A846-AAD4-369AC7104E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FA77DA5-B62D-1142-8028-1001E9C82171}"/>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6" name="Footer Placeholder 5">
            <a:extLst>
              <a:ext uri="{FF2B5EF4-FFF2-40B4-BE49-F238E27FC236}">
                <a16:creationId xmlns:a16="http://schemas.microsoft.com/office/drawing/2014/main" id="{4B121E00-03A3-6544-8461-9A687988FE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C354-FDB0-8C40-AD91-54973F8A1784}"/>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74906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29649C-EA50-384E-A423-5148E953C2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F726D8-8F2B-1F4B-B1E5-D274C64281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148F61-011D-414A-B9C2-9975E8A862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194AB0CE-D156-B044-8226-37247207DC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D76A848-A248-E14F-906F-8D332B5D38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8B9BF8-15D5-104E-9469-2E64E1469B57}" type="slidenum">
              <a:rPr lang="en-US" smtClean="0"/>
              <a:t>‹#›</a:t>
            </a:fld>
            <a:endParaRPr lang="en-US"/>
          </a:p>
        </p:txBody>
      </p:sp>
    </p:spTree>
    <p:extLst>
      <p:ext uri="{BB962C8B-B14F-4D97-AF65-F5344CB8AC3E}">
        <p14:creationId xmlns:p14="http://schemas.microsoft.com/office/powerpoint/2010/main" val="1550999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FF43C0F-4063-E943-B8CA-DDF4C61C80B0}"/>
              </a:ext>
            </a:extLst>
          </p:cNvPr>
          <p:cNvPicPr>
            <a:picLocks noChangeAspect="1"/>
          </p:cNvPicPr>
          <p:nvPr/>
        </p:nvPicPr>
        <p:blipFill rotWithShape="1">
          <a:blip r:embed="rId2">
            <a:alphaModFix amt="50000"/>
            <a:extLst/>
          </a:blip>
          <a:srcRect l="7282" r="13163"/>
          <a:stretch/>
        </p:blipFill>
        <p:spPr>
          <a:xfrm>
            <a:off x="20" y="1"/>
            <a:ext cx="12191980" cy="6857999"/>
          </a:xfrm>
          <a:prstGeom prst="rect">
            <a:avLst/>
          </a:prstGeom>
        </p:spPr>
      </p:pic>
      <p:sp>
        <p:nvSpPr>
          <p:cNvPr id="2" name="Title 1">
            <a:extLst>
              <a:ext uri="{FF2B5EF4-FFF2-40B4-BE49-F238E27FC236}">
                <a16:creationId xmlns:a16="http://schemas.microsoft.com/office/drawing/2014/main" id="{BFD45051-3B08-B24B-80EA-F178F1C56FC5}"/>
              </a:ext>
            </a:extLst>
          </p:cNvPr>
          <p:cNvSpPr>
            <a:spLocks noGrp="1"/>
          </p:cNvSpPr>
          <p:nvPr>
            <p:ph type="ctrTitle"/>
          </p:nvPr>
        </p:nvSpPr>
        <p:spPr>
          <a:xfrm>
            <a:off x="1524000" y="1122362"/>
            <a:ext cx="9144000" cy="2900518"/>
          </a:xfrm>
        </p:spPr>
        <p:txBody>
          <a:bodyPr>
            <a:normAutofit/>
          </a:bodyPr>
          <a:lstStyle/>
          <a:p>
            <a:r>
              <a:rPr lang="en-US">
                <a:solidFill>
                  <a:srgbClr val="FFFFFF"/>
                </a:solidFill>
              </a:rPr>
              <a:t>Deeper Insights</a:t>
            </a:r>
          </a:p>
        </p:txBody>
      </p:sp>
      <p:sp>
        <p:nvSpPr>
          <p:cNvPr id="3" name="Subtitle 2">
            <a:extLst>
              <a:ext uri="{FF2B5EF4-FFF2-40B4-BE49-F238E27FC236}">
                <a16:creationId xmlns:a16="http://schemas.microsoft.com/office/drawing/2014/main" id="{6DB2C302-C851-124F-91CF-E9A6A59F69D7}"/>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Developing a Deep Learning Algorithm for Climate Change Prediction</a:t>
            </a:r>
          </a:p>
        </p:txBody>
      </p:sp>
    </p:spTree>
    <p:extLst>
      <p:ext uri="{BB962C8B-B14F-4D97-AF65-F5344CB8AC3E}">
        <p14:creationId xmlns:p14="http://schemas.microsoft.com/office/powerpoint/2010/main" val="212164048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0622AF-B175-EC41-933D-A358037673F0}"/>
              </a:ext>
            </a:extLst>
          </p:cNvPr>
          <p:cNvSpPr>
            <a:spLocks noGrp="1"/>
          </p:cNvSpPr>
          <p:nvPr>
            <p:ph idx="1"/>
          </p:nvPr>
        </p:nvSpPr>
        <p:spPr>
          <a:xfrm>
            <a:off x="6096000" y="283029"/>
            <a:ext cx="5932714" cy="6313713"/>
          </a:xfrm>
        </p:spPr>
        <p:txBody>
          <a:bodyPr/>
          <a:lstStyle/>
          <a:p>
            <a:pPr marL="0" indent="0">
              <a:buNone/>
            </a:pPr>
            <a:r>
              <a:rPr lang="en-US" b="1" dirty="0">
                <a:solidFill>
                  <a:srgbClr val="FFFFFF"/>
                </a:solidFill>
              </a:rPr>
              <a:t>Features (inputs):</a:t>
            </a:r>
          </a:p>
          <a:p>
            <a:r>
              <a:rPr lang="en-US" dirty="0">
                <a:solidFill>
                  <a:srgbClr val="FFFFFF"/>
                </a:solidFill>
              </a:rPr>
              <a:t>Latitude </a:t>
            </a:r>
          </a:p>
          <a:p>
            <a:r>
              <a:rPr lang="en-US" dirty="0">
                <a:solidFill>
                  <a:srgbClr val="FFFFFF"/>
                </a:solidFill>
              </a:rPr>
              <a:t>Longitude </a:t>
            </a:r>
          </a:p>
          <a:p>
            <a:r>
              <a:rPr lang="en-US" dirty="0">
                <a:solidFill>
                  <a:srgbClr val="FFFFFF"/>
                </a:solidFill>
              </a:rPr>
              <a:t>Zonal Winds</a:t>
            </a:r>
          </a:p>
          <a:p>
            <a:r>
              <a:rPr lang="en-US" dirty="0">
                <a:solidFill>
                  <a:srgbClr val="FFFFFF"/>
                </a:solidFill>
              </a:rPr>
              <a:t>Meridional Winds</a:t>
            </a:r>
          </a:p>
          <a:p>
            <a:r>
              <a:rPr lang="en-US" dirty="0">
                <a:solidFill>
                  <a:srgbClr val="FFFFFF"/>
                </a:solidFill>
              </a:rPr>
              <a:t>Humidity Air Temperature</a:t>
            </a:r>
          </a:p>
          <a:p>
            <a:pPr marL="0" indent="0">
              <a:buNone/>
            </a:pPr>
            <a:endParaRPr lang="en-US" b="1" dirty="0">
              <a:solidFill>
                <a:srgbClr val="FFFFFF"/>
              </a:solidFill>
            </a:endParaRPr>
          </a:p>
          <a:p>
            <a:pPr marL="0" indent="0">
              <a:buNone/>
            </a:pPr>
            <a:r>
              <a:rPr lang="en-US" b="1" dirty="0">
                <a:solidFill>
                  <a:srgbClr val="FFFFFF"/>
                </a:solidFill>
              </a:rPr>
              <a:t>Labels (outputs):</a:t>
            </a:r>
          </a:p>
          <a:p>
            <a:r>
              <a:rPr lang="en-US" dirty="0">
                <a:solidFill>
                  <a:srgbClr val="FFFFFF"/>
                </a:solidFill>
              </a:rPr>
              <a:t>Sea Surface Temperature</a:t>
            </a:r>
          </a:p>
          <a:p>
            <a:endParaRPr lang="en-US" dirty="0">
              <a:solidFill>
                <a:srgbClr val="FFFFFF"/>
              </a:solidFill>
            </a:endParaRPr>
          </a:p>
          <a:p>
            <a:pPr marL="0" indent="0">
              <a:buNone/>
            </a:pPr>
            <a:r>
              <a:rPr lang="en-US" b="1" dirty="0">
                <a:solidFill>
                  <a:srgbClr val="FFFFFF"/>
                </a:solidFill>
              </a:rPr>
              <a:t>Data range of time: </a:t>
            </a:r>
            <a:r>
              <a:rPr lang="en-US" dirty="0">
                <a:solidFill>
                  <a:srgbClr val="FFFFFF"/>
                </a:solidFill>
              </a:rPr>
              <a:t>1980-1990</a:t>
            </a:r>
          </a:p>
          <a:p>
            <a:pPr marL="0" indent="0">
              <a:buNone/>
            </a:pPr>
            <a:r>
              <a:rPr lang="en-US" b="1" dirty="0">
                <a:solidFill>
                  <a:srgbClr val="FFFFFF"/>
                </a:solidFill>
              </a:rPr>
              <a:t>Missing values: </a:t>
            </a:r>
            <a:r>
              <a:rPr lang="en-US" dirty="0">
                <a:solidFill>
                  <a:srgbClr val="FFFFFF"/>
                </a:solidFill>
              </a:rPr>
              <a:t>yes</a:t>
            </a:r>
          </a:p>
          <a:p>
            <a:pPr marL="0" indent="0">
              <a:buNone/>
            </a:pPr>
            <a:endParaRPr lang="en-US" dirty="0">
              <a:solidFill>
                <a:srgbClr val="FFFFFF"/>
              </a:solidFill>
            </a:endParaRPr>
          </a:p>
          <a:p>
            <a:endParaRPr lang="en-US" dirty="0"/>
          </a:p>
        </p:txBody>
      </p:sp>
      <p:sp>
        <p:nvSpPr>
          <p:cNvPr id="5" name="Title 1">
            <a:extLst>
              <a:ext uri="{FF2B5EF4-FFF2-40B4-BE49-F238E27FC236}">
                <a16:creationId xmlns:a16="http://schemas.microsoft.com/office/drawing/2014/main" id="{E7D6DCA5-8052-6947-91B0-C70CFBA1F78B}"/>
              </a:ext>
            </a:extLst>
          </p:cNvPr>
          <p:cNvSpPr txBox="1">
            <a:spLocks/>
          </p:cNvSpPr>
          <p:nvPr/>
        </p:nvSpPr>
        <p:spPr>
          <a:xfrm>
            <a:off x="0" y="1060449"/>
            <a:ext cx="5709557" cy="41098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8000" dirty="0">
                <a:ln w="22225">
                  <a:solidFill>
                    <a:srgbClr val="FFFFFF"/>
                  </a:solidFill>
                </a:ln>
                <a:noFill/>
              </a:rPr>
              <a:t>The Training Data</a:t>
            </a:r>
          </a:p>
        </p:txBody>
      </p:sp>
    </p:spTree>
    <p:extLst>
      <p:ext uri="{BB962C8B-B14F-4D97-AF65-F5344CB8AC3E}">
        <p14:creationId xmlns:p14="http://schemas.microsoft.com/office/powerpoint/2010/main" val="1850666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8757C9A-BB90-434C-99E2-7D99BD111E72}"/>
              </a:ext>
            </a:extLst>
          </p:cNvPr>
          <p:cNvSpPr txBox="1">
            <a:spLocks/>
          </p:cNvSpPr>
          <p:nvPr/>
        </p:nvSpPr>
        <p:spPr>
          <a:xfrm>
            <a:off x="2775858" y="1065862"/>
            <a:ext cx="6052955" cy="47262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endParaRPr lang="en-US" sz="8000" dirty="0">
              <a:ln w="22225">
                <a:solidFill>
                  <a:srgbClr val="FFFFFF"/>
                </a:solidFill>
              </a:ln>
              <a:noFill/>
            </a:endParaRPr>
          </a:p>
        </p:txBody>
      </p:sp>
    </p:spTree>
    <p:extLst>
      <p:ext uri="{BB962C8B-B14F-4D97-AF65-F5344CB8AC3E}">
        <p14:creationId xmlns:p14="http://schemas.microsoft.com/office/powerpoint/2010/main" val="1201771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EADE386-084F-F842-A988-7FADB2699DAD}"/>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Convolutional Neural </a:t>
            </a:r>
            <a:r>
              <a:rPr lang="en-US" sz="5400" kern="1200" dirty="0" err="1">
                <a:solidFill>
                  <a:srgbClr val="FFFFFF"/>
                </a:solidFill>
                <a:latin typeface="+mj-lt"/>
                <a:ea typeface="+mj-ea"/>
                <a:cs typeface="+mj-cs"/>
              </a:rPr>
              <a:t>Netwroks</a:t>
            </a:r>
            <a:endParaRPr lang="en-US" sz="5400" kern="1200" dirty="0">
              <a:solidFill>
                <a:srgbClr val="FFFFFF"/>
              </a:solidFill>
              <a:latin typeface="+mj-lt"/>
              <a:ea typeface="+mj-ea"/>
              <a:cs typeface="+mj-cs"/>
            </a:endParaRP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EEEB9298-BC84-584A-AAFD-29D63173A754}"/>
              </a:ext>
            </a:extLst>
          </p:cNvPr>
          <p:cNvPicPr>
            <a:picLocks noGrp="1" noChangeAspect="1"/>
          </p:cNvPicPr>
          <p:nvPr>
            <p:ph idx="1"/>
          </p:nvPr>
        </p:nvPicPr>
        <p:blipFill>
          <a:blip r:embed="rId2"/>
          <a:stretch>
            <a:fillRect/>
          </a:stretch>
        </p:blipFill>
        <p:spPr>
          <a:xfrm>
            <a:off x="592237" y="2509911"/>
            <a:ext cx="10952427" cy="3997637"/>
          </a:xfrm>
          <a:prstGeom prst="rect">
            <a:avLst/>
          </a:prstGeom>
        </p:spPr>
      </p:pic>
    </p:spTree>
    <p:extLst>
      <p:ext uri="{BB962C8B-B14F-4D97-AF65-F5344CB8AC3E}">
        <p14:creationId xmlns:p14="http://schemas.microsoft.com/office/powerpoint/2010/main" val="4278423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AD8D4C2-379F-7140-8B9E-F67BA611DC27}"/>
              </a:ext>
            </a:extLst>
          </p:cNvPr>
          <p:cNvSpPr>
            <a:spLocks noGrp="1"/>
          </p:cNvSpPr>
          <p:nvPr>
            <p:ph type="title"/>
          </p:nvPr>
        </p:nvSpPr>
        <p:spPr>
          <a:xfrm>
            <a:off x="498523" y="430835"/>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LSTM Networks</a:t>
            </a: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C60D775F-655E-7843-AC77-55719E29A776}"/>
              </a:ext>
            </a:extLst>
          </p:cNvPr>
          <p:cNvPicPr>
            <a:picLocks noGrp="1" noChangeAspect="1"/>
          </p:cNvPicPr>
          <p:nvPr>
            <p:ph idx="1"/>
          </p:nvPr>
        </p:nvPicPr>
        <p:blipFill>
          <a:blip r:embed="rId2"/>
          <a:stretch>
            <a:fillRect/>
          </a:stretch>
        </p:blipFill>
        <p:spPr>
          <a:xfrm>
            <a:off x="1163374" y="2509911"/>
            <a:ext cx="9810153" cy="3997637"/>
          </a:xfrm>
          <a:prstGeom prst="rect">
            <a:avLst/>
          </a:prstGeom>
        </p:spPr>
      </p:pic>
      <p:pic>
        <p:nvPicPr>
          <p:cNvPr id="8" name="Picture 7">
            <a:extLst>
              <a:ext uri="{FF2B5EF4-FFF2-40B4-BE49-F238E27FC236}">
                <a16:creationId xmlns:a16="http://schemas.microsoft.com/office/drawing/2014/main" id="{9BF02D9B-7E55-1E41-AB6C-98B91A4A8E5A}"/>
              </a:ext>
            </a:extLst>
          </p:cNvPr>
          <p:cNvPicPr>
            <a:picLocks noChangeAspect="1"/>
          </p:cNvPicPr>
          <p:nvPr/>
        </p:nvPicPr>
        <p:blipFill rotWithShape="1">
          <a:blip r:embed="rId3"/>
          <a:srcRect t="1884" r="21064" b="900"/>
          <a:stretch/>
        </p:blipFill>
        <p:spPr>
          <a:xfrm>
            <a:off x="1122777" y="2351003"/>
            <a:ext cx="10515600" cy="4506997"/>
          </a:xfrm>
          <a:prstGeom prst="rect">
            <a:avLst/>
          </a:prstGeom>
        </p:spPr>
      </p:pic>
    </p:spTree>
    <p:extLst>
      <p:ext uri="{BB962C8B-B14F-4D97-AF65-F5344CB8AC3E}">
        <p14:creationId xmlns:p14="http://schemas.microsoft.com/office/powerpoint/2010/main" val="702024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3E03DA-055B-8644-A12C-9BAA999DF790}"/>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dirty="0">
                <a:solidFill>
                  <a:srgbClr val="FFFFFF"/>
                </a:solidFill>
              </a:rPr>
              <a:t>Pipeline:</a:t>
            </a:r>
            <a:endParaRPr lang="en-US" sz="5400" kern="1200" dirty="0">
              <a:solidFill>
                <a:srgbClr val="FFFFFF"/>
              </a:solidFill>
              <a:latin typeface="+mj-lt"/>
              <a:ea typeface="+mj-ea"/>
              <a:cs typeface="+mj-cs"/>
            </a:endParaRP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60543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4E39605-45F6-B744-B5CA-A7FC6C68F1CC}"/>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dirty="0">
                <a:solidFill>
                  <a:srgbClr val="FFFFFF"/>
                </a:solidFill>
              </a:rPr>
              <a:t>Prediction Results:</a:t>
            </a:r>
            <a:endParaRPr lang="en-US" sz="5400" kern="1200" dirty="0">
              <a:solidFill>
                <a:srgbClr val="FFFFFF"/>
              </a:solidFill>
              <a:latin typeface="+mj-lt"/>
              <a:ea typeface="+mj-ea"/>
              <a:cs typeface="+mj-cs"/>
            </a:endParaRP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8981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1FCBC03-ECA2-A843-9869-FCEB4259DB99}"/>
              </a:ext>
            </a:extLst>
          </p:cNvPr>
          <p:cNvPicPr>
            <a:picLocks noChangeAspect="1"/>
          </p:cNvPicPr>
          <p:nvPr/>
        </p:nvPicPr>
        <p:blipFill rotWithShape="1">
          <a:blip r:embed="rId3">
            <a:alphaModFix amt="35000"/>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1F29893-589C-544E-A3A9-2DD9F787D5B4}"/>
              </a:ext>
            </a:extLst>
          </p:cNvPr>
          <p:cNvSpPr>
            <a:spLocks noGrp="1"/>
          </p:cNvSpPr>
          <p:nvPr>
            <p:ph type="title"/>
          </p:nvPr>
        </p:nvSpPr>
        <p:spPr>
          <a:xfrm>
            <a:off x="0" y="828118"/>
            <a:ext cx="6052955" cy="4726276"/>
          </a:xfrm>
        </p:spPr>
        <p:txBody>
          <a:bodyPr>
            <a:normAutofit/>
          </a:bodyPr>
          <a:lstStyle/>
          <a:p>
            <a:pPr algn="r"/>
            <a:r>
              <a:rPr lang="en-US" sz="8000" dirty="0">
                <a:ln w="22225">
                  <a:solidFill>
                    <a:srgbClr val="FFFFFF"/>
                  </a:solidFill>
                </a:ln>
                <a:noFill/>
              </a:rPr>
              <a:t>Challenges</a:t>
            </a:r>
          </a:p>
        </p:txBody>
      </p:sp>
      <p:sp>
        <p:nvSpPr>
          <p:cNvPr id="3" name="Content Placeholder 2">
            <a:extLst>
              <a:ext uri="{FF2B5EF4-FFF2-40B4-BE49-F238E27FC236}">
                <a16:creationId xmlns:a16="http://schemas.microsoft.com/office/drawing/2014/main" id="{41BCF211-5D1C-A94A-8AA1-741F58DB416A}"/>
              </a:ext>
            </a:extLst>
          </p:cNvPr>
          <p:cNvSpPr>
            <a:spLocks noGrp="1"/>
          </p:cNvSpPr>
          <p:nvPr>
            <p:ph idx="1"/>
          </p:nvPr>
        </p:nvSpPr>
        <p:spPr>
          <a:xfrm>
            <a:off x="7534641" y="1065862"/>
            <a:ext cx="3860002" cy="4726276"/>
          </a:xfrm>
        </p:spPr>
        <p:txBody>
          <a:bodyPr anchor="ctr">
            <a:normAutofit/>
          </a:bodyPr>
          <a:lstStyle/>
          <a:p>
            <a:r>
              <a:rPr lang="en-US" sz="2000" dirty="0">
                <a:solidFill>
                  <a:srgbClr val="FFFFFF"/>
                </a:solidFill>
              </a:rPr>
              <a:t>Data quality</a:t>
            </a:r>
          </a:p>
          <a:p>
            <a:r>
              <a:rPr lang="en-US" sz="2000" dirty="0">
                <a:solidFill>
                  <a:srgbClr val="FFFFFF"/>
                </a:solidFill>
              </a:rPr>
              <a:t>Number of features</a:t>
            </a:r>
          </a:p>
          <a:p>
            <a:r>
              <a:rPr lang="en-US" sz="2000" dirty="0">
                <a:solidFill>
                  <a:srgbClr val="FFFFFF"/>
                </a:solidFill>
              </a:rPr>
              <a:t>Area covered by data (will not work in the entire world)</a:t>
            </a:r>
          </a:p>
          <a:p>
            <a:r>
              <a:rPr lang="en-US" sz="2000" dirty="0">
                <a:solidFill>
                  <a:srgbClr val="FFFFFF"/>
                </a:solidFill>
              </a:rPr>
              <a:t>Environmental engineering knowledge limitation</a:t>
            </a:r>
          </a:p>
        </p:txBody>
      </p:sp>
    </p:spTree>
    <p:extLst>
      <p:ext uri="{BB962C8B-B14F-4D97-AF65-F5344CB8AC3E}">
        <p14:creationId xmlns:p14="http://schemas.microsoft.com/office/powerpoint/2010/main" val="293399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7ACCE24-3308-E944-ABAD-CBB1446CFA49}"/>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Status update:</a:t>
            </a: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E38F4B20-3D4E-034C-85E3-4E93E40A012D}"/>
              </a:ext>
            </a:extLst>
          </p:cNvPr>
          <p:cNvSpPr>
            <a:spLocks noGrp="1"/>
          </p:cNvSpPr>
          <p:nvPr>
            <p:ph idx="1"/>
          </p:nvPr>
        </p:nvSpPr>
        <p:spPr>
          <a:xfrm>
            <a:off x="882491" y="2396676"/>
            <a:ext cx="10427018" cy="4547166"/>
          </a:xfrm>
        </p:spPr>
        <p:txBody>
          <a:bodyPr anchor="ctr">
            <a:normAutofit/>
          </a:bodyPr>
          <a:lstStyle/>
          <a:p>
            <a:pPr marL="0" indent="0">
              <a:buNone/>
            </a:pPr>
            <a:r>
              <a:rPr lang="en-US" sz="3200" b="1" dirty="0"/>
              <a:t>What we have done:</a:t>
            </a:r>
          </a:p>
          <a:p>
            <a:r>
              <a:rPr lang="en-US" sz="3200" dirty="0"/>
              <a:t>Finished the algorithm got 40% accuracy</a:t>
            </a:r>
          </a:p>
          <a:p>
            <a:r>
              <a:rPr lang="en-US" sz="3200" dirty="0"/>
              <a:t>Finished Front end</a:t>
            </a:r>
          </a:p>
          <a:p>
            <a:r>
              <a:rPr lang="en-US" sz="3200" dirty="0"/>
              <a:t>Algorithm is running on Google Cloud</a:t>
            </a:r>
          </a:p>
          <a:p>
            <a:pPr marL="0" indent="0">
              <a:buNone/>
            </a:pPr>
            <a:endParaRPr lang="en-US" sz="3200" dirty="0"/>
          </a:p>
          <a:p>
            <a:pPr marL="0" indent="0">
              <a:buNone/>
            </a:pPr>
            <a:r>
              <a:rPr lang="en-US" sz="3200" b="1" dirty="0"/>
              <a:t>What we will do:</a:t>
            </a:r>
          </a:p>
          <a:p>
            <a:r>
              <a:rPr lang="en-US" sz="3200" dirty="0"/>
              <a:t>Try to achieve better accuracy</a:t>
            </a:r>
          </a:p>
          <a:p>
            <a:endParaRPr lang="en-US" sz="3200" dirty="0"/>
          </a:p>
          <a:p>
            <a:endParaRPr lang="en-US" sz="2000" dirty="0">
              <a:solidFill>
                <a:srgbClr val="FFFFFF"/>
              </a:solidFill>
            </a:endParaRPr>
          </a:p>
        </p:txBody>
      </p:sp>
    </p:spTree>
    <p:extLst>
      <p:ext uri="{BB962C8B-B14F-4D97-AF65-F5344CB8AC3E}">
        <p14:creationId xmlns:p14="http://schemas.microsoft.com/office/powerpoint/2010/main" val="3655596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4D1A255-21B2-2442-87DE-5A517C1B5DFF}"/>
              </a:ext>
            </a:extLst>
          </p:cNvPr>
          <p:cNvSpPr txBox="1">
            <a:spLocks/>
          </p:cNvSpPr>
          <p:nvPr/>
        </p:nvSpPr>
        <p:spPr>
          <a:xfrm>
            <a:off x="2775858" y="1065862"/>
            <a:ext cx="6052955" cy="47262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endParaRPr lang="en-US" sz="8000" dirty="0">
              <a:ln w="22225">
                <a:solidFill>
                  <a:srgbClr val="FFFFFF"/>
                </a:solidFill>
              </a:ln>
              <a:noFill/>
            </a:endParaRPr>
          </a:p>
        </p:txBody>
      </p:sp>
      <p:sp>
        <p:nvSpPr>
          <p:cNvPr id="6" name="Title 1">
            <a:extLst>
              <a:ext uri="{FF2B5EF4-FFF2-40B4-BE49-F238E27FC236}">
                <a16:creationId xmlns:a16="http://schemas.microsoft.com/office/drawing/2014/main" id="{7FBFB035-3D9A-6E43-85BD-25ABB8D4424D}"/>
              </a:ext>
            </a:extLst>
          </p:cNvPr>
          <p:cNvSpPr>
            <a:spLocks noGrp="1"/>
          </p:cNvSpPr>
          <p:nvPr>
            <p:ph type="title"/>
          </p:nvPr>
        </p:nvSpPr>
        <p:spPr>
          <a:xfrm>
            <a:off x="2775858" y="1065862"/>
            <a:ext cx="6052955" cy="4726276"/>
          </a:xfrm>
        </p:spPr>
        <p:txBody>
          <a:bodyPr>
            <a:normAutofit/>
          </a:bodyPr>
          <a:lstStyle/>
          <a:p>
            <a:pPr algn="r"/>
            <a:r>
              <a:rPr lang="en-US" sz="8000" dirty="0">
                <a:ln w="22225">
                  <a:solidFill>
                    <a:srgbClr val="FFFFFF"/>
                  </a:solidFill>
                </a:ln>
                <a:noFill/>
              </a:rPr>
              <a:t>Thank you!</a:t>
            </a:r>
            <a:br>
              <a:rPr lang="en-US" sz="8000" dirty="0">
                <a:ln w="22225">
                  <a:solidFill>
                    <a:srgbClr val="FFFFFF"/>
                  </a:solidFill>
                </a:ln>
                <a:noFill/>
              </a:rPr>
            </a:br>
            <a:r>
              <a:rPr lang="en-US" sz="8000" dirty="0">
                <a:ln w="22225">
                  <a:solidFill>
                    <a:srgbClr val="FFFFFF"/>
                  </a:solidFill>
                </a:ln>
                <a:noFill/>
              </a:rPr>
              <a:t>Questions?</a:t>
            </a:r>
          </a:p>
        </p:txBody>
      </p:sp>
    </p:spTree>
    <p:extLst>
      <p:ext uri="{BB962C8B-B14F-4D97-AF65-F5344CB8AC3E}">
        <p14:creationId xmlns:p14="http://schemas.microsoft.com/office/powerpoint/2010/main" val="646120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E76246E-1BF7-A44A-A2CB-015B79BE03CF}"/>
              </a:ext>
            </a:extLst>
          </p:cNvPr>
          <p:cNvPicPr>
            <a:picLocks noChangeAspect="1"/>
          </p:cNvPicPr>
          <p:nvPr/>
        </p:nvPicPr>
        <p:blipFill rotWithShape="1">
          <a:blip r:embed="rId2">
            <a:alphaModFix amt="35000"/>
            <a:extLst/>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FDA9EE3E-7F8C-A34B-B043-E190E6EC0264}"/>
              </a:ext>
            </a:extLst>
          </p:cNvPr>
          <p:cNvSpPr>
            <a:spLocks noGrp="1"/>
          </p:cNvSpPr>
          <p:nvPr>
            <p:ph type="title"/>
          </p:nvPr>
        </p:nvSpPr>
        <p:spPr>
          <a:xfrm>
            <a:off x="838199" y="1065862"/>
            <a:ext cx="6052955" cy="4726276"/>
          </a:xfrm>
        </p:spPr>
        <p:txBody>
          <a:bodyPr>
            <a:normAutofit/>
          </a:bodyPr>
          <a:lstStyle/>
          <a:p>
            <a:pPr algn="r"/>
            <a:r>
              <a:rPr lang="en-US" sz="8000">
                <a:ln w="22225">
                  <a:solidFill>
                    <a:srgbClr val="FFFFFF"/>
                  </a:solidFill>
                </a:ln>
                <a:noFill/>
              </a:rPr>
              <a:t>The Problem</a:t>
            </a:r>
          </a:p>
        </p:txBody>
      </p:sp>
      <p:cxnSp>
        <p:nvCxnSpPr>
          <p:cNvPr id="24" name="Straight Connector 23">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B0A198E-DF76-EE4F-A31E-73A926D554CC}"/>
              </a:ext>
            </a:extLst>
          </p:cNvPr>
          <p:cNvSpPr>
            <a:spLocks noGrp="1"/>
          </p:cNvSpPr>
          <p:nvPr>
            <p:ph idx="1"/>
          </p:nvPr>
        </p:nvSpPr>
        <p:spPr>
          <a:xfrm>
            <a:off x="7534641" y="1065862"/>
            <a:ext cx="3860002" cy="4726276"/>
          </a:xfrm>
        </p:spPr>
        <p:txBody>
          <a:bodyPr anchor="ctr">
            <a:normAutofit/>
          </a:bodyPr>
          <a:lstStyle/>
          <a:p>
            <a:pPr marL="0" indent="0">
              <a:buNone/>
            </a:pPr>
            <a:r>
              <a:rPr lang="en-US" sz="2000">
                <a:solidFill>
                  <a:srgbClr val="FFFFFF"/>
                </a:solidFill>
              </a:rPr>
              <a:t>According to the Department of Civil Engineering and Environmental Sciences at LMU, climate change projections continue to be dominated by large uncertainties.</a:t>
            </a:r>
          </a:p>
          <a:p>
            <a:r>
              <a:rPr lang="en-US" sz="2000">
                <a:solidFill>
                  <a:srgbClr val="FFFFFF"/>
                </a:solidFill>
              </a:rPr>
              <a:t>Complex dynamic models</a:t>
            </a:r>
          </a:p>
          <a:p>
            <a:r>
              <a:rPr lang="en-US" sz="2000">
                <a:solidFill>
                  <a:srgbClr val="FFFFFF"/>
                </a:solidFill>
              </a:rPr>
              <a:t>Outdated statistical models</a:t>
            </a:r>
          </a:p>
          <a:p>
            <a:r>
              <a:rPr lang="en-US" sz="2000">
                <a:solidFill>
                  <a:srgbClr val="FFFFFF"/>
                </a:solidFill>
              </a:rPr>
              <a:t>Computationally inefficient “ensemble methods”</a:t>
            </a:r>
          </a:p>
        </p:txBody>
      </p:sp>
    </p:spTree>
    <p:extLst>
      <p:ext uri="{BB962C8B-B14F-4D97-AF65-F5344CB8AC3E}">
        <p14:creationId xmlns:p14="http://schemas.microsoft.com/office/powerpoint/2010/main" val="380393656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54EFE9E6-5347-AF46-9074-FAFBB104CA0F}"/>
              </a:ext>
            </a:extLst>
          </p:cNvPr>
          <p:cNvPicPr>
            <a:picLocks noGrp="1" noChangeAspect="1"/>
          </p:cNvPicPr>
          <p:nvPr>
            <p:ph idx="1"/>
          </p:nvPr>
        </p:nvPicPr>
        <p:blipFill rotWithShape="1">
          <a:blip r:embed="rId3"/>
          <a:srcRect l="4444" r="1" b="1"/>
          <a:stretch/>
        </p:blipFill>
        <p:spPr>
          <a:xfrm>
            <a:off x="20" y="10"/>
            <a:ext cx="12191980" cy="6857990"/>
          </a:xfrm>
          <a:prstGeom prst="rect">
            <a:avLst/>
          </a:prstGeom>
        </p:spPr>
      </p:pic>
      <p:sp>
        <p:nvSpPr>
          <p:cNvPr id="2" name="Title 1">
            <a:extLst>
              <a:ext uri="{FF2B5EF4-FFF2-40B4-BE49-F238E27FC236}">
                <a16:creationId xmlns:a16="http://schemas.microsoft.com/office/drawing/2014/main" id="{AC2DA580-0D9A-734F-AED4-C2CA5485291E}"/>
              </a:ext>
            </a:extLst>
          </p:cNvPr>
          <p:cNvSpPr>
            <a:spLocks noGrp="1"/>
          </p:cNvSpPr>
          <p:nvPr>
            <p:ph type="title"/>
          </p:nvPr>
        </p:nvSpPr>
        <p:spPr>
          <a:xfrm>
            <a:off x="20" y="10"/>
            <a:ext cx="12191980" cy="794064"/>
          </a:xfrm>
          <a:solidFill>
            <a:srgbClr val="000000">
              <a:alpha val="70000"/>
            </a:srgbClr>
          </a:solidFill>
        </p:spPr>
        <p:txBody>
          <a:bodyPr vert="horz" lIns="91440" tIns="45720" rIns="91440" bIns="45720" rtlCol="0" anchor="ctr">
            <a:normAutofit/>
          </a:bodyPr>
          <a:lstStyle/>
          <a:p>
            <a:r>
              <a:rPr lang="en-US" dirty="0">
                <a:solidFill>
                  <a:srgbClr val="FFFFFF"/>
                </a:solidFill>
              </a:rPr>
              <a:t>Hurricane Trajectory Prediction</a:t>
            </a:r>
          </a:p>
        </p:txBody>
      </p:sp>
    </p:spTree>
    <p:extLst>
      <p:ext uri="{BB962C8B-B14F-4D97-AF65-F5344CB8AC3E}">
        <p14:creationId xmlns:p14="http://schemas.microsoft.com/office/powerpoint/2010/main" val="349738669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D12A46B-F252-E944-B965-AF94600B2F4B}"/>
              </a:ext>
            </a:extLst>
          </p:cNvPr>
          <p:cNvPicPr>
            <a:picLocks noGrp="1" noChangeAspect="1"/>
          </p:cNvPicPr>
          <p:nvPr>
            <p:ph idx="1"/>
          </p:nvPr>
        </p:nvPicPr>
        <p:blipFill rotWithShape="1">
          <a:blip r:embed="rId2"/>
          <a:srcRect b="22681"/>
          <a:stretch/>
        </p:blipFill>
        <p:spPr>
          <a:xfrm>
            <a:off x="20" y="10"/>
            <a:ext cx="12191980" cy="6857990"/>
          </a:xfrm>
          <a:prstGeom prst="rect">
            <a:avLst/>
          </a:prstGeom>
        </p:spPr>
      </p:pic>
      <p:sp>
        <p:nvSpPr>
          <p:cNvPr id="2" name="Title 1">
            <a:extLst>
              <a:ext uri="{FF2B5EF4-FFF2-40B4-BE49-F238E27FC236}">
                <a16:creationId xmlns:a16="http://schemas.microsoft.com/office/drawing/2014/main" id="{BDCA0E51-82F0-5D44-AE66-6DA7810BAB04}"/>
              </a:ext>
            </a:extLst>
          </p:cNvPr>
          <p:cNvSpPr>
            <a:spLocks noGrp="1"/>
          </p:cNvSpPr>
          <p:nvPr>
            <p:ph type="title"/>
          </p:nvPr>
        </p:nvSpPr>
        <p:spPr>
          <a:xfrm>
            <a:off x="20" y="10"/>
            <a:ext cx="12191980" cy="794064"/>
          </a:xfrm>
          <a:solidFill>
            <a:srgbClr val="000000">
              <a:alpha val="70000"/>
            </a:srgbClr>
          </a:solidFill>
        </p:spPr>
        <p:txBody>
          <a:bodyPr vert="horz" lIns="91440" tIns="45720" rIns="91440" bIns="45720" rtlCol="0" anchor="ctr">
            <a:normAutofit/>
          </a:bodyPr>
          <a:lstStyle/>
          <a:p>
            <a:r>
              <a:rPr lang="en-US" dirty="0">
                <a:solidFill>
                  <a:srgbClr val="FFFFFF"/>
                </a:solidFill>
              </a:rPr>
              <a:t>Predicting El Niño</a:t>
            </a:r>
          </a:p>
        </p:txBody>
      </p:sp>
    </p:spTree>
    <p:extLst>
      <p:ext uri="{BB962C8B-B14F-4D97-AF65-F5344CB8AC3E}">
        <p14:creationId xmlns:p14="http://schemas.microsoft.com/office/powerpoint/2010/main" val="201200309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97EA869-7BE5-434C-B8AF-60D92C376354}"/>
              </a:ext>
            </a:extLst>
          </p:cNvPr>
          <p:cNvPicPr>
            <a:picLocks noChangeAspect="1"/>
          </p:cNvPicPr>
          <p:nvPr/>
        </p:nvPicPr>
        <p:blipFill rotWithShape="1">
          <a:blip r:embed="rId2">
            <a:alphaModFix amt="35000"/>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FEE7D52-A660-D248-9A55-72A0D1A5E02A}"/>
              </a:ext>
            </a:extLst>
          </p:cNvPr>
          <p:cNvSpPr>
            <a:spLocks noGrp="1"/>
          </p:cNvSpPr>
          <p:nvPr>
            <p:ph type="title"/>
          </p:nvPr>
        </p:nvSpPr>
        <p:spPr>
          <a:xfrm>
            <a:off x="838199" y="1065862"/>
            <a:ext cx="6052955" cy="4726276"/>
          </a:xfrm>
        </p:spPr>
        <p:txBody>
          <a:bodyPr>
            <a:normAutofit/>
          </a:bodyPr>
          <a:lstStyle/>
          <a:p>
            <a:pPr algn="r"/>
            <a:r>
              <a:rPr lang="en-US" sz="8000">
                <a:ln w="22225">
                  <a:solidFill>
                    <a:srgbClr val="FFFFFF"/>
                  </a:solidFill>
                </a:ln>
                <a:noFill/>
              </a:rPr>
              <a:t>The Solution</a:t>
            </a:r>
          </a:p>
        </p:txBody>
      </p:sp>
      <p:cxnSp>
        <p:nvCxnSpPr>
          <p:cNvPr id="12" name="Straight Connector 11">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A480261-33BA-8340-BCD9-7D59E61EC721}"/>
              </a:ext>
            </a:extLst>
          </p:cNvPr>
          <p:cNvSpPr>
            <a:spLocks noGrp="1"/>
          </p:cNvSpPr>
          <p:nvPr>
            <p:ph idx="1"/>
          </p:nvPr>
        </p:nvSpPr>
        <p:spPr>
          <a:xfrm>
            <a:off x="7534641" y="1065862"/>
            <a:ext cx="3860002" cy="4726276"/>
          </a:xfrm>
        </p:spPr>
        <p:txBody>
          <a:bodyPr anchor="ctr">
            <a:normAutofit/>
          </a:bodyPr>
          <a:lstStyle/>
          <a:p>
            <a:pPr marL="0" indent="0">
              <a:buNone/>
            </a:pPr>
            <a:r>
              <a:rPr lang="en-US" sz="2000" dirty="0">
                <a:solidFill>
                  <a:srgbClr val="FFFFFF"/>
                </a:solidFill>
              </a:rPr>
              <a:t>Thanks to recent research in the field of Artificial Intelligence, in particular the success of Deep Learning algorithms to take advantage of big data, combined with the availability of Earth observations from space and from the ground, breakthroughs appear to be within reach.</a:t>
            </a:r>
          </a:p>
          <a:p>
            <a:r>
              <a:rPr lang="en-US" sz="2000" dirty="0">
                <a:solidFill>
                  <a:srgbClr val="FFFFFF"/>
                </a:solidFill>
              </a:rPr>
              <a:t>Deep Learning Algorithms </a:t>
            </a:r>
          </a:p>
          <a:p>
            <a:r>
              <a:rPr lang="en-US" sz="2000" dirty="0">
                <a:solidFill>
                  <a:srgbClr val="FFFFFF"/>
                </a:solidFill>
              </a:rPr>
              <a:t>High availability of data</a:t>
            </a:r>
          </a:p>
          <a:p>
            <a:r>
              <a:rPr lang="en-US" sz="2000" dirty="0">
                <a:solidFill>
                  <a:srgbClr val="FFFFFF"/>
                </a:solidFill>
              </a:rPr>
              <a:t>Cheap accessibility to cloud computing</a:t>
            </a:r>
          </a:p>
        </p:txBody>
      </p:sp>
    </p:spTree>
    <p:extLst>
      <p:ext uri="{BB962C8B-B14F-4D97-AF65-F5344CB8AC3E}">
        <p14:creationId xmlns:p14="http://schemas.microsoft.com/office/powerpoint/2010/main" val="409168788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1FCBC03-ECA2-A843-9869-FCEB4259DB99}"/>
              </a:ext>
            </a:extLst>
          </p:cNvPr>
          <p:cNvPicPr>
            <a:picLocks noChangeAspect="1"/>
          </p:cNvPicPr>
          <p:nvPr/>
        </p:nvPicPr>
        <p:blipFill rotWithShape="1">
          <a:blip r:embed="rId3">
            <a:alphaModFix amt="35000"/>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1F29893-589C-544E-A3A9-2DD9F787D5B4}"/>
              </a:ext>
            </a:extLst>
          </p:cNvPr>
          <p:cNvSpPr>
            <a:spLocks noGrp="1"/>
          </p:cNvSpPr>
          <p:nvPr>
            <p:ph type="title"/>
          </p:nvPr>
        </p:nvSpPr>
        <p:spPr>
          <a:xfrm>
            <a:off x="0" y="828118"/>
            <a:ext cx="6052955" cy="4726276"/>
          </a:xfrm>
        </p:spPr>
        <p:txBody>
          <a:bodyPr>
            <a:normAutofit/>
          </a:bodyPr>
          <a:lstStyle/>
          <a:p>
            <a:pPr algn="r"/>
            <a:r>
              <a:rPr lang="en-US" sz="8000" dirty="0">
                <a:ln w="22225">
                  <a:solidFill>
                    <a:srgbClr val="FFFFFF"/>
                  </a:solidFill>
                </a:ln>
                <a:noFill/>
              </a:rPr>
              <a:t>Goals</a:t>
            </a:r>
          </a:p>
        </p:txBody>
      </p:sp>
      <p:cxnSp>
        <p:nvCxnSpPr>
          <p:cNvPr id="12" name="Straight Connector 11">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1BCF211-5D1C-A94A-8AA1-741F58DB416A}"/>
              </a:ext>
            </a:extLst>
          </p:cNvPr>
          <p:cNvSpPr>
            <a:spLocks noGrp="1"/>
          </p:cNvSpPr>
          <p:nvPr>
            <p:ph idx="1"/>
          </p:nvPr>
        </p:nvSpPr>
        <p:spPr>
          <a:xfrm>
            <a:off x="7534641" y="1065862"/>
            <a:ext cx="3860002" cy="4726276"/>
          </a:xfrm>
        </p:spPr>
        <p:txBody>
          <a:bodyPr anchor="ctr">
            <a:normAutofit/>
          </a:bodyPr>
          <a:lstStyle/>
          <a:p>
            <a:r>
              <a:rPr lang="en-US" sz="2000" dirty="0">
                <a:solidFill>
                  <a:srgbClr val="FFFFFF"/>
                </a:solidFill>
              </a:rPr>
              <a:t>Harness the power of big data</a:t>
            </a:r>
          </a:p>
          <a:p>
            <a:r>
              <a:rPr lang="en-US" sz="2000" dirty="0">
                <a:solidFill>
                  <a:srgbClr val="FFFFFF"/>
                </a:solidFill>
              </a:rPr>
              <a:t>Defeat the accuracy of currently used statistical and dynamical models</a:t>
            </a:r>
          </a:p>
          <a:p>
            <a:r>
              <a:rPr lang="en-US" sz="2000" dirty="0">
                <a:solidFill>
                  <a:srgbClr val="FFFFFF"/>
                </a:solidFill>
              </a:rPr>
              <a:t>Produce an algorithm that is fast and simple</a:t>
            </a:r>
          </a:p>
          <a:p>
            <a:endParaRPr lang="en-US" sz="2000" dirty="0">
              <a:solidFill>
                <a:srgbClr val="FFFFFF"/>
              </a:solidFill>
            </a:endParaRPr>
          </a:p>
        </p:txBody>
      </p:sp>
    </p:spTree>
    <p:extLst>
      <p:ext uri="{BB962C8B-B14F-4D97-AF65-F5344CB8AC3E}">
        <p14:creationId xmlns:p14="http://schemas.microsoft.com/office/powerpoint/2010/main" val="350654044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709164E3-09EF-8941-8EFC-E381EC391C24}"/>
              </a:ext>
            </a:extLst>
          </p:cNvPr>
          <p:cNvSpPr>
            <a:spLocks noGrp="1"/>
          </p:cNvSpPr>
          <p:nvPr>
            <p:ph type="title"/>
          </p:nvPr>
        </p:nvSpPr>
        <p:spPr>
          <a:xfrm>
            <a:off x="315685" y="325633"/>
            <a:ext cx="6052955" cy="4726276"/>
          </a:xfrm>
        </p:spPr>
        <p:txBody>
          <a:bodyPr>
            <a:normAutofit/>
          </a:bodyPr>
          <a:lstStyle/>
          <a:p>
            <a:pPr algn="r"/>
            <a:r>
              <a:rPr lang="en-US" sz="8000" dirty="0">
                <a:ln w="22225">
                  <a:solidFill>
                    <a:srgbClr val="FFFFFF"/>
                  </a:solidFill>
                </a:ln>
                <a:noFill/>
              </a:rPr>
              <a:t>Justification</a:t>
            </a:r>
          </a:p>
        </p:txBody>
      </p:sp>
      <p:sp>
        <p:nvSpPr>
          <p:cNvPr id="9" name="Content Placeholder 2">
            <a:extLst>
              <a:ext uri="{FF2B5EF4-FFF2-40B4-BE49-F238E27FC236}">
                <a16:creationId xmlns:a16="http://schemas.microsoft.com/office/drawing/2014/main" id="{C6FD5204-D6C6-4E48-BA2E-4C110EE89246}"/>
              </a:ext>
            </a:extLst>
          </p:cNvPr>
          <p:cNvSpPr>
            <a:spLocks noGrp="1"/>
          </p:cNvSpPr>
          <p:nvPr>
            <p:ph idx="1"/>
          </p:nvPr>
        </p:nvSpPr>
        <p:spPr>
          <a:xfrm>
            <a:off x="7534641" y="1065862"/>
            <a:ext cx="3860002" cy="4726276"/>
          </a:xfrm>
        </p:spPr>
        <p:txBody>
          <a:bodyPr anchor="ctr">
            <a:normAutofit/>
          </a:bodyPr>
          <a:lstStyle/>
          <a:p>
            <a:pPr marL="0" indent="0">
              <a:buNone/>
            </a:pPr>
            <a:r>
              <a:rPr lang="en-US" sz="2000" dirty="0">
                <a:solidFill>
                  <a:srgbClr val="FFFFFF"/>
                </a:solidFill>
              </a:rPr>
              <a:t>We are interested in this project because:</a:t>
            </a:r>
          </a:p>
          <a:p>
            <a:r>
              <a:rPr lang="en-US" sz="2000" dirty="0">
                <a:solidFill>
                  <a:srgbClr val="FFFFFF"/>
                </a:solidFill>
              </a:rPr>
              <a:t>Passion for data science</a:t>
            </a:r>
          </a:p>
          <a:p>
            <a:r>
              <a:rPr lang="en-US" sz="2000" dirty="0">
                <a:solidFill>
                  <a:srgbClr val="FFFFFF"/>
                </a:solidFill>
              </a:rPr>
              <a:t>Climate change social justice (raise awareness)</a:t>
            </a:r>
          </a:p>
          <a:p>
            <a:pPr marL="0" indent="0">
              <a:buNone/>
            </a:pPr>
            <a:r>
              <a:rPr lang="en-US" sz="2000" dirty="0">
                <a:solidFill>
                  <a:srgbClr val="FFFFFF"/>
                </a:solidFill>
              </a:rPr>
              <a:t>We are able to perform this project because:</a:t>
            </a:r>
          </a:p>
          <a:p>
            <a:r>
              <a:rPr lang="en-US" sz="2000" dirty="0">
                <a:solidFill>
                  <a:srgbClr val="FFFFFF"/>
                </a:solidFill>
              </a:rPr>
              <a:t>Math interests and abilities</a:t>
            </a:r>
          </a:p>
          <a:p>
            <a:r>
              <a:rPr lang="en-US" sz="2000" dirty="0">
                <a:solidFill>
                  <a:srgbClr val="FFFFFF"/>
                </a:solidFill>
              </a:rPr>
              <a:t>Previous experience with Big Data and Machine Learning</a:t>
            </a:r>
          </a:p>
        </p:txBody>
      </p:sp>
    </p:spTree>
    <p:extLst>
      <p:ext uri="{BB962C8B-B14F-4D97-AF65-F5344CB8AC3E}">
        <p14:creationId xmlns:p14="http://schemas.microsoft.com/office/powerpoint/2010/main" val="3719022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F6E9426-7B92-2849-B4C4-F76AB63F6C82}"/>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600" dirty="0">
                <a:solidFill>
                  <a:srgbClr val="FFFFFF"/>
                </a:solidFill>
              </a:rPr>
              <a:t>Use Case diagram</a:t>
            </a:r>
          </a:p>
        </p:txBody>
      </p:sp>
    </p:spTree>
    <p:extLst>
      <p:ext uri="{BB962C8B-B14F-4D97-AF65-F5344CB8AC3E}">
        <p14:creationId xmlns:p14="http://schemas.microsoft.com/office/powerpoint/2010/main" val="34050607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196D04C-31C3-3947-B640-DCD168313F27}"/>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600" dirty="0">
                <a:solidFill>
                  <a:srgbClr val="FFFFFF"/>
                </a:solidFill>
              </a:rPr>
              <a:t>UI</a:t>
            </a:r>
          </a:p>
        </p:txBody>
      </p:sp>
      <p:sp>
        <p:nvSpPr>
          <p:cNvPr id="3" name="Content Placeholder 2">
            <a:extLst>
              <a:ext uri="{FF2B5EF4-FFF2-40B4-BE49-F238E27FC236}">
                <a16:creationId xmlns:a16="http://schemas.microsoft.com/office/drawing/2014/main" id="{A4FCA180-13C2-CC41-9D34-CBFEF65D2BAD}"/>
              </a:ext>
            </a:extLst>
          </p:cNvPr>
          <p:cNvSpPr>
            <a:spLocks noGrp="1"/>
          </p:cNvSpPr>
          <p:nvPr>
            <p:ph idx="1"/>
          </p:nvPr>
        </p:nvSpPr>
        <p:spPr>
          <a:xfrm>
            <a:off x="4038600" y="4884873"/>
            <a:ext cx="7188199" cy="1292090"/>
          </a:xfrm>
        </p:spPr>
        <p:txBody>
          <a:bodyPr>
            <a:normAutofit/>
          </a:bodyPr>
          <a:lstStyle/>
          <a:p>
            <a:endParaRPr lang="en-US" sz="1800" dirty="0"/>
          </a:p>
        </p:txBody>
      </p:sp>
    </p:spTree>
    <p:extLst>
      <p:ext uri="{BB962C8B-B14F-4D97-AF65-F5344CB8AC3E}">
        <p14:creationId xmlns:p14="http://schemas.microsoft.com/office/powerpoint/2010/main" val="23620092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1495</TotalTime>
  <Words>293</Words>
  <Application>Microsoft Macintosh PowerPoint</Application>
  <PresentationFormat>Widescreen</PresentationFormat>
  <Paragraphs>61</Paragraphs>
  <Slides>18</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Deeper Insights</vt:lpstr>
      <vt:lpstr>The Problem</vt:lpstr>
      <vt:lpstr>Hurricane Trajectory Prediction</vt:lpstr>
      <vt:lpstr>Predicting El Niño</vt:lpstr>
      <vt:lpstr>The Solution</vt:lpstr>
      <vt:lpstr>Goals</vt:lpstr>
      <vt:lpstr>Justification</vt:lpstr>
      <vt:lpstr>Use Case diagram</vt:lpstr>
      <vt:lpstr>UI</vt:lpstr>
      <vt:lpstr>PowerPoint Presentation</vt:lpstr>
      <vt:lpstr>PowerPoint Presentation</vt:lpstr>
      <vt:lpstr>Convolutional Neural Netwroks</vt:lpstr>
      <vt:lpstr>LSTM Networks</vt:lpstr>
      <vt:lpstr>Pipeline:</vt:lpstr>
      <vt:lpstr>Prediction Results:</vt:lpstr>
      <vt:lpstr>Challenges</vt:lpstr>
      <vt:lpstr>Status update:</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Deeper Insights</dc:title>
  <dc:creator>Natalia Dibbern</dc:creator>
  <cp:lastModifiedBy>Natalia Dibbern</cp:lastModifiedBy>
  <cp:revision>1</cp:revision>
  <dcterms:created xsi:type="dcterms:W3CDTF">2018-11-25T23:01:10Z</dcterms:created>
  <dcterms:modified xsi:type="dcterms:W3CDTF">2018-11-26T23:56:44Z</dcterms:modified>
</cp:coreProperties>
</file>